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0" autoAdjust="0"/>
  </p:normalViewPr>
  <p:slideViewPr>
    <p:cSldViewPr snapToGrid="0" snapToObjects="1">
      <p:cViewPr varScale="1">
        <p:scale>
          <a:sx n="69" d="100"/>
          <a:sy n="69" d="100"/>
        </p:scale>
        <p:origin x="1166" y="67"/>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818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4.png" /><Relationship Id="rId7"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png"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8.xml" /><Relationship Id="rId1" Type="http://schemas.openxmlformats.org/officeDocument/2006/relationships/slideLayout" Target="../slideLayouts/slideLayout1.xml" /><Relationship Id="rId5" Type="http://schemas.openxmlformats.org/officeDocument/2006/relationships/image" Target="../media/image12.png"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571149"/>
            <a:ext cx="7477601" cy="1666399"/>
          </a:xfrm>
          <a:prstGeom prst="rect">
            <a:avLst/>
          </a:prstGeom>
          <a:noFill/>
          <a:ln/>
        </p:spPr>
        <p:txBody>
          <a:bodyPr wrap="square" rtlCol="0" anchor="t"/>
          <a:lstStyle/>
          <a:p>
            <a:pPr marL="0" indent="0">
              <a:lnSpc>
                <a:spcPts val="6561"/>
              </a:lnSpc>
              <a:buNone/>
            </a:pPr>
            <a:r>
              <a:rPr lang="en-US" sz="6600" b="1" kern="0" spc="-157" dirty="0">
                <a:solidFill>
                  <a:srgbClr val="FFFFFF"/>
                </a:solidFill>
                <a:latin typeface="Inter" pitchFamily="34" charset="0"/>
                <a:ea typeface="Inter" pitchFamily="34" charset="-122"/>
                <a:cs typeface="Inter" pitchFamily="34" charset="-120"/>
              </a:rPr>
              <a:t>Title: Enhancing Low-Contrast Images</a:t>
            </a:r>
            <a:endParaRPr lang="en-US" sz="6600" dirty="0"/>
          </a:p>
        </p:txBody>
      </p:sp>
      <p:sp>
        <p:nvSpPr>
          <p:cNvPr id="6" name="Text 3"/>
          <p:cNvSpPr/>
          <p:nvPr/>
        </p:nvSpPr>
        <p:spPr>
          <a:xfrm>
            <a:off x="6319599" y="3570803"/>
            <a:ext cx="7477601" cy="832961"/>
          </a:xfrm>
          <a:prstGeom prst="rect">
            <a:avLst/>
          </a:prstGeom>
          <a:noFill/>
          <a:ln/>
        </p:spPr>
        <p:txBody>
          <a:bodyPr wrap="square" rtlCol="0" anchor="t"/>
          <a:lstStyle/>
          <a:p>
            <a:pPr marL="0" indent="0">
              <a:lnSpc>
                <a:spcPts val="3281"/>
              </a:lnSpc>
              <a:buNone/>
            </a:pPr>
            <a:r>
              <a:rPr lang="en-US" sz="4000" b="1" kern="0" spc="-79" dirty="0">
                <a:solidFill>
                  <a:srgbClr val="FFFFFF"/>
                </a:solidFill>
                <a:latin typeface="Inter" pitchFamily="34" charset="0"/>
                <a:ea typeface="Inter" pitchFamily="34" charset="-122"/>
                <a:cs typeface="Inter" pitchFamily="34" charset="-120"/>
              </a:rPr>
              <a:t>Subtitle: Linear, Log, and Exponential Contrast Enhancement</a:t>
            </a:r>
            <a:endParaRPr lang="en-US" sz="4000" dirty="0"/>
          </a:p>
        </p:txBody>
      </p:sp>
      <p:sp>
        <p:nvSpPr>
          <p:cNvPr id="7" name="Text 4"/>
          <p:cNvSpPr/>
          <p:nvPr/>
        </p:nvSpPr>
        <p:spPr>
          <a:xfrm>
            <a:off x="6319599" y="4737021"/>
            <a:ext cx="7477601" cy="710803"/>
          </a:xfrm>
          <a:prstGeom prst="rect">
            <a:avLst/>
          </a:prstGeom>
          <a:noFill/>
          <a:ln/>
        </p:spPr>
        <p:txBody>
          <a:bodyPr wrap="square" rtlCol="0" anchor="t"/>
          <a:lstStyle/>
          <a:p>
            <a:pPr marL="0" indent="0">
              <a:lnSpc>
                <a:spcPts val="2799"/>
              </a:lnSpc>
              <a:buNone/>
            </a:pPr>
            <a:r>
              <a:rPr lang="en-US" sz="2400" kern="0" spc="-35" dirty="0">
                <a:solidFill>
                  <a:srgbClr val="E5E0DF"/>
                </a:solidFill>
                <a:latin typeface="Inter" pitchFamily="34" charset="0"/>
                <a:ea typeface="Inter" pitchFamily="34" charset="-122"/>
                <a:cs typeface="Inter" pitchFamily="34" charset="-120"/>
              </a:rPr>
              <a:t>Name- Sanat Kumar Agrawal(22B3919), Jatin    Kumar(22B3922), Saarthak Krishan(22B3959), Aditya Singh(22B3964)  </a:t>
            </a:r>
            <a:endParaRPr lang="en-US" sz="2400" dirty="0"/>
          </a:p>
        </p:txBody>
      </p:sp>
      <p:sp>
        <p:nvSpPr>
          <p:cNvPr id="8" name="Text 5"/>
          <p:cNvSpPr/>
          <p:nvPr/>
        </p:nvSpPr>
        <p:spPr>
          <a:xfrm>
            <a:off x="6319599" y="5697736"/>
            <a:ext cx="7477601" cy="355402"/>
          </a:xfrm>
          <a:prstGeom prst="rect">
            <a:avLst/>
          </a:prstGeom>
          <a:noFill/>
          <a:ln/>
        </p:spPr>
        <p:txBody>
          <a:bodyPr wrap="none" rtlCol="0" anchor="t"/>
          <a:lstStyle/>
          <a:p>
            <a:pPr marL="0" indent="0">
              <a:lnSpc>
                <a:spcPts val="2799"/>
              </a:lnSpc>
              <a:buNone/>
            </a:pPr>
            <a:endParaRPr lang="en-US" sz="1750" kern="0" spc="-35" dirty="0">
              <a:solidFill>
                <a:srgbClr val="E5E0DF"/>
              </a:solidFill>
              <a:latin typeface="Inter" pitchFamily="34" charset="0"/>
              <a:ea typeface="Inter" pitchFamily="34" charset="-122"/>
              <a:cs typeface="Inter" pitchFamily="34" charset="-120"/>
            </a:endParaRPr>
          </a:p>
          <a:p>
            <a:pPr marL="0" indent="0">
              <a:lnSpc>
                <a:spcPts val="2799"/>
              </a:lnSpc>
              <a:buNone/>
            </a:pPr>
            <a:r>
              <a:rPr lang="en-US" sz="2400" kern="0" spc="-35" dirty="0">
                <a:solidFill>
                  <a:srgbClr val="E5E0DF"/>
                </a:solidFill>
                <a:latin typeface="Inter" pitchFamily="34" charset="0"/>
                <a:ea typeface="Inter" pitchFamily="34" charset="-122"/>
                <a:cs typeface="Inter" pitchFamily="34" charset="-120"/>
              </a:rPr>
              <a:t>Date- 30/11/2023</a:t>
            </a:r>
            <a:endParaRPr lang="en-US" sz="2400" dirty="0"/>
          </a:p>
        </p:txBody>
      </p:sp>
      <p:sp>
        <p:nvSpPr>
          <p:cNvPr id="9" name="Text 6"/>
          <p:cNvSpPr/>
          <p:nvPr/>
        </p:nvSpPr>
        <p:spPr>
          <a:xfrm>
            <a:off x="6319599" y="6303050"/>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1937632" y="1418435"/>
            <a:ext cx="4443889" cy="694373"/>
          </a:xfrm>
          <a:prstGeom prst="rect">
            <a:avLst/>
          </a:prstGeom>
          <a:noFill/>
          <a:ln/>
        </p:spPr>
        <p:txBody>
          <a:bodyPr wrap="none" rtlCol="0" anchor="t"/>
          <a:lstStyle/>
          <a:p>
            <a:pPr marL="0" indent="0">
              <a:lnSpc>
                <a:spcPts val="5468"/>
              </a:lnSpc>
              <a:buNone/>
            </a:pPr>
            <a:r>
              <a:rPr lang="en-US" sz="6600" b="1" kern="0" spc="-131" dirty="0">
                <a:solidFill>
                  <a:srgbClr val="FFFFFF"/>
                </a:solidFill>
                <a:latin typeface="Inter" pitchFamily="34" charset="0"/>
                <a:ea typeface="Inter" pitchFamily="34" charset="-122"/>
                <a:cs typeface="Inter" pitchFamily="34" charset="-120"/>
              </a:rPr>
              <a:t>Conclusion</a:t>
            </a:r>
            <a:endParaRPr lang="en-US" sz="6600" dirty="0"/>
          </a:p>
        </p:txBody>
      </p:sp>
      <p:sp>
        <p:nvSpPr>
          <p:cNvPr id="5" name="Text 3"/>
          <p:cNvSpPr/>
          <p:nvPr/>
        </p:nvSpPr>
        <p:spPr>
          <a:xfrm>
            <a:off x="1937632" y="3403997"/>
            <a:ext cx="10554414" cy="1421606"/>
          </a:xfrm>
          <a:prstGeom prst="rect">
            <a:avLst/>
          </a:prstGeom>
          <a:noFill/>
          <a:ln/>
        </p:spPr>
        <p:txBody>
          <a:bodyPr wrap="square" rtlCol="0" anchor="t"/>
          <a:lstStyle/>
          <a:p>
            <a:pPr marL="0" indent="0">
              <a:lnSpc>
                <a:spcPts val="2799"/>
              </a:lnSpc>
              <a:buNone/>
            </a:pPr>
            <a:r>
              <a:rPr lang="en-US" sz="3600" kern="0" spc="-35" dirty="0">
                <a:solidFill>
                  <a:srgbClr val="E5E0DF"/>
                </a:solidFill>
                <a:latin typeface="Inter" pitchFamily="34" charset="0"/>
                <a:ea typeface="Inter" pitchFamily="34" charset="-122"/>
                <a:cs typeface="Inter" pitchFamily="34" charset="-120"/>
              </a:rPr>
              <a:t>In conclusion, contrast enhancement techniques play a vital role in image processing, rejuvenating low-contrast images for improved interpretability and visual quality. Acknowledging their significance across various domains, these methods offer invaluable tools for extracting crucial information from visual data. Thank you for your attention.</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209193" y="0"/>
            <a:ext cx="14630400" cy="8229600"/>
          </a:xfrm>
          <a:prstGeom prst="rect">
            <a:avLst/>
          </a:prstGeom>
          <a:solidFill>
            <a:srgbClr val="272525"/>
          </a:solidFill>
          <a:ln w="13811">
            <a:solidFill>
              <a:srgbClr val="565151"/>
            </a:solidFill>
            <a:prstDash val="solid"/>
          </a:ln>
        </p:spPr>
      </p:sp>
      <p:pic>
        <p:nvPicPr>
          <p:cNvPr id="4" name="Image 0"/>
          <p:cNvPicPr>
            <a:picLocks noChangeAspect="1"/>
          </p:cNvPicPr>
          <p:nvPr/>
        </p:nvPicPr>
        <p:blipFill>
          <a:blip r:embed="rId3"/>
          <a:srcRect/>
          <a:stretch/>
        </p:blipFill>
        <p:spPr>
          <a:xfrm>
            <a:off x="1951463" y="879027"/>
            <a:ext cx="10554414" cy="3066585"/>
          </a:xfrm>
          <a:prstGeom prst="rect">
            <a:avLst/>
          </a:prstGeom>
        </p:spPr>
      </p:pic>
      <p:sp>
        <p:nvSpPr>
          <p:cNvPr id="5" name="Text 2"/>
          <p:cNvSpPr/>
          <p:nvPr/>
        </p:nvSpPr>
        <p:spPr>
          <a:xfrm>
            <a:off x="1951463" y="4278868"/>
            <a:ext cx="4443889" cy="694373"/>
          </a:xfrm>
          <a:prstGeom prst="rect">
            <a:avLst/>
          </a:prstGeom>
          <a:noFill/>
          <a:ln/>
        </p:spPr>
        <p:txBody>
          <a:bodyPr wrap="none" rtlCol="0" anchor="t"/>
          <a:lstStyle/>
          <a:p>
            <a:pPr marL="0" indent="0">
              <a:lnSpc>
                <a:spcPts val="5468"/>
              </a:lnSpc>
              <a:buNone/>
            </a:pPr>
            <a:r>
              <a:rPr lang="en-US" sz="6000" b="1" kern="0" spc="-131" dirty="0">
                <a:solidFill>
                  <a:srgbClr val="FFFFFF"/>
                </a:solidFill>
                <a:latin typeface="Inter" pitchFamily="34" charset="0"/>
                <a:ea typeface="Inter" pitchFamily="34" charset="-122"/>
                <a:cs typeface="Inter" pitchFamily="34" charset="-120"/>
              </a:rPr>
              <a:t>Introduction</a:t>
            </a:r>
            <a:endParaRPr lang="en-US" sz="6000" dirty="0"/>
          </a:p>
        </p:txBody>
      </p:sp>
      <p:sp>
        <p:nvSpPr>
          <p:cNvPr id="6" name="Text 3"/>
          <p:cNvSpPr/>
          <p:nvPr/>
        </p:nvSpPr>
        <p:spPr>
          <a:xfrm>
            <a:off x="1951463" y="5305014"/>
            <a:ext cx="10554414" cy="1421606"/>
          </a:xfrm>
          <a:prstGeom prst="rect">
            <a:avLst/>
          </a:prstGeom>
          <a:noFill/>
          <a:ln/>
        </p:spPr>
        <p:txBody>
          <a:bodyPr wrap="square" rtlCol="0" anchor="t"/>
          <a:lstStyle/>
          <a:p>
            <a:pPr marL="0" indent="0">
              <a:lnSpc>
                <a:spcPts val="2799"/>
              </a:lnSpc>
              <a:buNone/>
            </a:pPr>
            <a:r>
              <a:rPr lang="en-US" sz="3200" kern="0" spc="-35" dirty="0">
                <a:solidFill>
                  <a:srgbClr val="E5E0DF"/>
                </a:solidFill>
                <a:latin typeface="Inter" pitchFamily="34" charset="0"/>
                <a:ea typeface="Inter" pitchFamily="34" charset="-122"/>
                <a:cs typeface="Inter" pitchFamily="34" charset="-120"/>
              </a:rPr>
              <a:t>Low-contrast images diminish visual clarity, impacting fields like medicine, analysis, and photography. Contrast enhancement is pivotal in image processing, revitalizing images by amplifying tonal differences. This presentation aims to explore and demonstrate linear, logarithmic, and exponential contrast enhancement techniques, showcasing their transformative abilities</a:t>
            </a:r>
            <a:r>
              <a:rPr lang="en-US" sz="1750" kern="0" spc="-35" dirty="0">
                <a:solidFill>
                  <a:srgbClr val="E5E0DF"/>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p:cNvPicPr>
            <a:picLocks noChangeAspect="1"/>
          </p:cNvPicPr>
          <p:nvPr/>
        </p:nvPicPr>
        <p:blipFill>
          <a:blip r:embed="rId3"/>
          <a:srcRect/>
          <a:stretch/>
        </p:blipFill>
        <p:spPr>
          <a:xfrm>
            <a:off x="2977377" y="392674"/>
            <a:ext cx="7805853" cy="5061334"/>
          </a:xfrm>
          <a:prstGeom prst="rect">
            <a:avLst/>
          </a:prstGeom>
        </p:spPr>
      </p:pic>
      <p:sp>
        <p:nvSpPr>
          <p:cNvPr id="5" name="Text 2"/>
          <p:cNvSpPr/>
          <p:nvPr/>
        </p:nvSpPr>
        <p:spPr>
          <a:xfrm>
            <a:off x="3251995" y="5559736"/>
            <a:ext cx="7613452" cy="694373"/>
          </a:xfrm>
          <a:prstGeom prst="rect">
            <a:avLst/>
          </a:prstGeom>
          <a:noFill/>
          <a:ln/>
        </p:spPr>
        <p:txBody>
          <a:bodyPr wrap="none" rtlCol="0" anchor="t"/>
          <a:lstStyle/>
          <a:p>
            <a:pPr marL="0" indent="0">
              <a:lnSpc>
                <a:spcPts val="5468"/>
              </a:lnSpc>
              <a:buNone/>
            </a:pPr>
            <a:r>
              <a:rPr lang="en-US" sz="4800" b="1" kern="0" spc="-131" dirty="0">
                <a:solidFill>
                  <a:srgbClr val="FFFFFF"/>
                </a:solidFill>
                <a:latin typeface="Inter" pitchFamily="34" charset="0"/>
                <a:ea typeface="Inter" pitchFamily="34" charset="-122"/>
                <a:cs typeface="Inter" pitchFamily="34" charset="-120"/>
              </a:rPr>
              <a:t>Low-Contrast Image Example</a:t>
            </a:r>
            <a:endParaRPr lang="en-US" sz="4800" dirty="0"/>
          </a:p>
        </p:txBody>
      </p:sp>
      <p:sp>
        <p:nvSpPr>
          <p:cNvPr id="6" name="Text 3"/>
          <p:cNvSpPr/>
          <p:nvPr/>
        </p:nvSpPr>
        <p:spPr>
          <a:xfrm>
            <a:off x="2249867" y="6465565"/>
            <a:ext cx="10554414" cy="1066205"/>
          </a:xfrm>
          <a:prstGeom prst="rect">
            <a:avLst/>
          </a:prstGeom>
          <a:noFill/>
          <a:ln/>
        </p:spPr>
        <p:txBody>
          <a:bodyPr wrap="square" rtlCol="0" anchor="t"/>
          <a:lstStyle/>
          <a:p>
            <a:pPr marL="0" indent="0">
              <a:lnSpc>
                <a:spcPts val="2799"/>
              </a:lnSpc>
              <a:buNone/>
            </a:pPr>
            <a:r>
              <a:rPr lang="en-US" sz="2800" kern="0" spc="-35" dirty="0">
                <a:solidFill>
                  <a:srgbClr val="E5E0DF"/>
                </a:solidFill>
                <a:latin typeface="Inter" pitchFamily="34" charset="0"/>
                <a:ea typeface="Inter" pitchFamily="34" charset="-122"/>
                <a:cs typeface="Inter" pitchFamily="34" charset="-120"/>
              </a:rPr>
              <a:t>Here's the original low-contrast image illustrating reduced tonal variation. Challenges include reduced detail and clarity, making interpretation difficult. This emphasizes the necessity for enhancement techniques to restore visual richness and improve interpretability.</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1" y="11149"/>
            <a:ext cx="14630400" cy="8229600"/>
          </a:xfrm>
          <a:prstGeom prst="rect">
            <a:avLst/>
          </a:prstGeom>
          <a:solidFill>
            <a:srgbClr val="272525"/>
          </a:solidFill>
          <a:ln w="13811">
            <a:solidFill>
              <a:srgbClr val="565151"/>
            </a:solidFill>
            <a:prstDash val="solid"/>
          </a:ln>
        </p:spPr>
      </p:sp>
      <p:pic>
        <p:nvPicPr>
          <p:cNvPr id="4" name="Image 0"/>
          <p:cNvPicPr>
            <a:picLocks noChangeAspect="1"/>
          </p:cNvPicPr>
          <p:nvPr/>
        </p:nvPicPr>
        <p:blipFill>
          <a:blip r:embed="rId3"/>
          <a:srcRect/>
          <a:stretch/>
        </p:blipFill>
        <p:spPr>
          <a:xfrm rot="16200000">
            <a:off x="-2012793" y="2191212"/>
            <a:ext cx="7895064" cy="3869475"/>
          </a:xfrm>
          <a:prstGeom prst="rect">
            <a:avLst/>
          </a:prstGeom>
        </p:spPr>
      </p:pic>
      <p:sp>
        <p:nvSpPr>
          <p:cNvPr id="5" name="Text 2"/>
          <p:cNvSpPr/>
          <p:nvPr/>
        </p:nvSpPr>
        <p:spPr>
          <a:xfrm>
            <a:off x="9132851" y="1264439"/>
            <a:ext cx="4103650" cy="1388745"/>
          </a:xfrm>
          <a:prstGeom prst="rect">
            <a:avLst/>
          </a:prstGeom>
          <a:noFill/>
          <a:ln/>
        </p:spPr>
        <p:txBody>
          <a:bodyPr wrap="square" rtlCol="0" anchor="t"/>
          <a:lstStyle/>
          <a:p>
            <a:pPr marL="0" indent="0">
              <a:lnSpc>
                <a:spcPts val="5468"/>
              </a:lnSpc>
              <a:buNone/>
            </a:pPr>
            <a:r>
              <a:rPr lang="en-US" sz="4800" b="1" kern="0" spc="-131" dirty="0">
                <a:solidFill>
                  <a:srgbClr val="FFFFFF"/>
                </a:solidFill>
                <a:latin typeface="Inter" pitchFamily="34" charset="0"/>
                <a:ea typeface="Inter" pitchFamily="34" charset="-122"/>
                <a:cs typeface="Inter" pitchFamily="34" charset="-120"/>
              </a:rPr>
              <a:t>Linear Contrast Enhancement</a:t>
            </a:r>
            <a:endParaRPr lang="en-US" sz="4800" dirty="0"/>
          </a:p>
        </p:txBody>
      </p:sp>
      <p:sp>
        <p:nvSpPr>
          <p:cNvPr id="6" name="Text 3"/>
          <p:cNvSpPr/>
          <p:nvPr/>
        </p:nvSpPr>
        <p:spPr>
          <a:xfrm>
            <a:off x="8452624" y="3251788"/>
            <a:ext cx="5531006" cy="1777008"/>
          </a:xfrm>
          <a:prstGeom prst="rect">
            <a:avLst/>
          </a:prstGeom>
          <a:noFill/>
          <a:ln/>
        </p:spPr>
        <p:txBody>
          <a:bodyPr wrap="square" rtlCol="0" anchor="t"/>
          <a:lstStyle/>
          <a:p>
            <a:pPr marL="0" indent="0">
              <a:lnSpc>
                <a:spcPts val="2799"/>
              </a:lnSpc>
              <a:buNone/>
            </a:pPr>
            <a:r>
              <a:rPr lang="en-US" sz="3600" kern="0" spc="-35" dirty="0">
                <a:solidFill>
                  <a:srgbClr val="E5E0DF"/>
                </a:solidFill>
                <a:latin typeface="Inter" pitchFamily="34" charset="0"/>
                <a:ea typeface="Inter" pitchFamily="34" charset="-122"/>
                <a:cs typeface="Inter" pitchFamily="34" charset="-120"/>
              </a:rPr>
              <a:t>Linear contrast enhancement amplifies tonal variation by stretching the pixel intensity range. This method employs contrast stretching, expanding the range of pixel values. A visual comparison showcases how this technique enriches the image, yet it might lead to saturation or loss of detail in extreme cases.</a:t>
            </a:r>
          </a:p>
          <a:p>
            <a:pPr marL="0" indent="0">
              <a:lnSpc>
                <a:spcPts val="2799"/>
              </a:lnSpc>
              <a:buNone/>
            </a:pPr>
            <a:endParaRPr lang="en-US" sz="3600" kern="0" spc="-35" dirty="0">
              <a:solidFill>
                <a:srgbClr val="E5E0DF"/>
              </a:solidFill>
              <a:latin typeface="Inter" pitchFamily="34" charset="0"/>
              <a:ea typeface="Inter" pitchFamily="34" charset="-122"/>
            </a:endParaRPr>
          </a:p>
          <a:p>
            <a:pPr marL="0" indent="0">
              <a:lnSpc>
                <a:spcPts val="2799"/>
              </a:lnSpc>
              <a:buNone/>
            </a:pPr>
            <a:endParaRPr lang="en-US" sz="3600" dirty="0"/>
          </a:p>
        </p:txBody>
      </p:sp>
      <p:pic>
        <p:nvPicPr>
          <p:cNvPr id="8" name="Picture 7">
            <a:extLst>
              <a:ext uri="{FF2B5EF4-FFF2-40B4-BE49-F238E27FC236}">
                <a16:creationId xmlns:a16="http://schemas.microsoft.com/office/drawing/2014/main" id="{8E89047B-EE3B-6B92-03F1-4DEE5E864C2E}"/>
              </a:ext>
            </a:extLst>
          </p:cNvPr>
          <p:cNvPicPr>
            <a:picLocks noChangeAspect="1"/>
          </p:cNvPicPr>
          <p:nvPr/>
        </p:nvPicPr>
        <p:blipFill>
          <a:blip r:embed="rId4"/>
          <a:stretch>
            <a:fillRect/>
          </a:stretch>
        </p:blipFill>
        <p:spPr>
          <a:xfrm rot="16200000">
            <a:off x="1867833" y="2180060"/>
            <a:ext cx="7872764" cy="38694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64952"/>
            <a:ext cx="14630400" cy="8229600"/>
          </a:xfrm>
          <a:prstGeom prst="rect">
            <a:avLst/>
          </a:prstGeom>
          <a:solidFill>
            <a:srgbClr val="272525"/>
          </a:solidFill>
          <a:ln w="13811">
            <a:solidFill>
              <a:srgbClr val="565151"/>
            </a:solidFill>
            <a:prstDash val="solid"/>
          </a:ln>
        </p:spPr>
      </p:sp>
      <p:pic>
        <p:nvPicPr>
          <p:cNvPr id="4" name="Image 0"/>
          <p:cNvPicPr>
            <a:picLocks noChangeAspect="1"/>
          </p:cNvPicPr>
          <p:nvPr/>
        </p:nvPicPr>
        <p:blipFill>
          <a:blip r:embed="rId3"/>
          <a:srcRect/>
          <a:stretch/>
        </p:blipFill>
        <p:spPr>
          <a:xfrm>
            <a:off x="0" y="-1"/>
            <a:ext cx="3769112" cy="8229599"/>
          </a:xfrm>
          <a:prstGeom prst="rect">
            <a:avLst/>
          </a:prstGeom>
        </p:spPr>
      </p:pic>
      <p:sp>
        <p:nvSpPr>
          <p:cNvPr id="5" name="Text 2"/>
          <p:cNvSpPr/>
          <p:nvPr/>
        </p:nvSpPr>
        <p:spPr>
          <a:xfrm>
            <a:off x="8601595" y="1338027"/>
            <a:ext cx="4563992" cy="1067781"/>
          </a:xfrm>
          <a:prstGeom prst="rect">
            <a:avLst/>
          </a:prstGeom>
          <a:noFill/>
          <a:ln/>
        </p:spPr>
        <p:txBody>
          <a:bodyPr wrap="none" rtlCol="0" anchor="t"/>
          <a:lstStyle/>
          <a:p>
            <a:pPr marL="0" indent="0">
              <a:lnSpc>
                <a:spcPts val="5468"/>
              </a:lnSpc>
              <a:buNone/>
            </a:pPr>
            <a:r>
              <a:rPr lang="en-US" sz="5400" b="1" kern="0" spc="-131" dirty="0">
                <a:solidFill>
                  <a:srgbClr val="FFFFFF"/>
                </a:solidFill>
                <a:latin typeface="Inter" pitchFamily="34" charset="0"/>
                <a:ea typeface="Inter" pitchFamily="34" charset="-122"/>
                <a:cs typeface="Inter" pitchFamily="34" charset="-120"/>
              </a:rPr>
              <a:t>Log Contrast </a:t>
            </a:r>
          </a:p>
          <a:p>
            <a:pPr marL="0" indent="0">
              <a:lnSpc>
                <a:spcPts val="5468"/>
              </a:lnSpc>
              <a:buNone/>
            </a:pPr>
            <a:r>
              <a:rPr lang="en-US" sz="5400" b="1" kern="0" spc="-131" dirty="0">
                <a:solidFill>
                  <a:srgbClr val="FFFFFF"/>
                </a:solidFill>
                <a:latin typeface="Inter" pitchFamily="34" charset="0"/>
                <a:ea typeface="Inter" pitchFamily="34" charset="-122"/>
                <a:cs typeface="Inter" pitchFamily="34" charset="-120"/>
              </a:rPr>
              <a:t>Enhancement</a:t>
            </a:r>
            <a:endParaRPr lang="en-US" sz="5400" dirty="0"/>
          </a:p>
        </p:txBody>
      </p:sp>
      <p:sp>
        <p:nvSpPr>
          <p:cNvPr id="6" name="Text 3"/>
          <p:cNvSpPr/>
          <p:nvPr/>
        </p:nvSpPr>
        <p:spPr>
          <a:xfrm>
            <a:off x="8036889" y="3226294"/>
            <a:ext cx="6158614" cy="1777008"/>
          </a:xfrm>
          <a:prstGeom prst="rect">
            <a:avLst/>
          </a:prstGeom>
          <a:noFill/>
          <a:ln/>
        </p:spPr>
        <p:txBody>
          <a:bodyPr wrap="square" rtlCol="0" anchor="t"/>
          <a:lstStyle/>
          <a:p>
            <a:pPr marL="0" indent="0">
              <a:lnSpc>
                <a:spcPts val="2799"/>
              </a:lnSpc>
              <a:buNone/>
            </a:pPr>
            <a:r>
              <a:rPr lang="en-US" sz="3200" kern="0" spc="-35" dirty="0">
                <a:solidFill>
                  <a:srgbClr val="E5E0DF"/>
                </a:solidFill>
                <a:latin typeface="Inter" pitchFamily="34" charset="0"/>
                <a:ea typeface="Inter" pitchFamily="34" charset="-122"/>
                <a:cs typeface="Inter" pitchFamily="34" charset="-120"/>
              </a:rPr>
              <a:t>Logarithmic enhancement accentuates tonal differences by applying logarithmic functions to pixel values. Unlike linear methods, log enhancement suits images with extreme tonal variations. While effectively enhancing darker areas, it might result in overly brightening lighter areas, potentially losing subtle details</a:t>
            </a:r>
            <a:r>
              <a:rPr lang="en-US" sz="2800" kern="0" spc="-35" dirty="0">
                <a:solidFill>
                  <a:srgbClr val="E5E0DF"/>
                </a:solidFill>
                <a:latin typeface="Inter" pitchFamily="34" charset="0"/>
                <a:ea typeface="Inter" pitchFamily="34" charset="-122"/>
                <a:cs typeface="Inter" pitchFamily="34" charset="-120"/>
              </a:rPr>
              <a:t>.</a:t>
            </a:r>
          </a:p>
          <a:p>
            <a:pPr marL="0" indent="0">
              <a:lnSpc>
                <a:spcPts val="2799"/>
              </a:lnSpc>
              <a:buNone/>
            </a:pPr>
            <a:endParaRPr lang="en-US" sz="1750" dirty="0"/>
          </a:p>
        </p:txBody>
      </p:sp>
      <p:pic>
        <p:nvPicPr>
          <p:cNvPr id="8" name="Picture 7">
            <a:extLst>
              <a:ext uri="{FF2B5EF4-FFF2-40B4-BE49-F238E27FC236}">
                <a16:creationId xmlns:a16="http://schemas.microsoft.com/office/drawing/2014/main" id="{F12651FE-AE70-E5D4-4FFB-8834EB60A799}"/>
              </a:ext>
            </a:extLst>
          </p:cNvPr>
          <p:cNvPicPr>
            <a:picLocks noChangeAspect="1"/>
          </p:cNvPicPr>
          <p:nvPr/>
        </p:nvPicPr>
        <p:blipFill>
          <a:blip r:embed="rId4"/>
          <a:stretch>
            <a:fillRect/>
          </a:stretch>
        </p:blipFill>
        <p:spPr>
          <a:xfrm>
            <a:off x="3763537" y="1"/>
            <a:ext cx="3769112" cy="82295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p:cNvPicPr>
            <a:picLocks noChangeAspect="1"/>
          </p:cNvPicPr>
          <p:nvPr/>
        </p:nvPicPr>
        <p:blipFill>
          <a:blip r:embed="rId3"/>
          <a:srcRect/>
          <a:stretch/>
        </p:blipFill>
        <p:spPr>
          <a:xfrm>
            <a:off x="0" y="0"/>
            <a:ext cx="4215161" cy="8229600"/>
          </a:xfrm>
          <a:prstGeom prst="rect">
            <a:avLst/>
          </a:prstGeom>
        </p:spPr>
      </p:pic>
      <p:sp>
        <p:nvSpPr>
          <p:cNvPr id="5" name="Text 2"/>
          <p:cNvSpPr/>
          <p:nvPr/>
        </p:nvSpPr>
        <p:spPr>
          <a:xfrm>
            <a:off x="9464243" y="804125"/>
            <a:ext cx="4998889" cy="1388745"/>
          </a:xfrm>
          <a:prstGeom prst="rect">
            <a:avLst/>
          </a:prstGeom>
          <a:noFill/>
          <a:ln/>
        </p:spPr>
        <p:txBody>
          <a:bodyPr wrap="square" rtlCol="0" anchor="t"/>
          <a:lstStyle/>
          <a:p>
            <a:pPr marL="0" indent="0">
              <a:lnSpc>
                <a:spcPts val="5468"/>
              </a:lnSpc>
              <a:buNone/>
            </a:pPr>
            <a:r>
              <a:rPr lang="en-US" sz="5400" b="1" kern="0" spc="-131" dirty="0">
                <a:solidFill>
                  <a:srgbClr val="FFFFFF"/>
                </a:solidFill>
                <a:latin typeface="Inter" pitchFamily="34" charset="0"/>
                <a:ea typeface="Inter" pitchFamily="34" charset="-122"/>
                <a:cs typeface="Inter" pitchFamily="34" charset="-120"/>
              </a:rPr>
              <a:t>Exponential Contrast Enhancement</a:t>
            </a:r>
            <a:endParaRPr lang="en-US" sz="5400" dirty="0"/>
          </a:p>
        </p:txBody>
      </p:sp>
      <p:sp>
        <p:nvSpPr>
          <p:cNvPr id="6" name="Text 3"/>
          <p:cNvSpPr/>
          <p:nvPr/>
        </p:nvSpPr>
        <p:spPr>
          <a:xfrm>
            <a:off x="9111407" y="3434227"/>
            <a:ext cx="5746021" cy="1777008"/>
          </a:xfrm>
          <a:prstGeom prst="rect">
            <a:avLst/>
          </a:prstGeom>
          <a:noFill/>
          <a:ln/>
        </p:spPr>
        <p:txBody>
          <a:bodyPr wrap="square" rtlCol="0" anchor="t"/>
          <a:lstStyle/>
          <a:p>
            <a:pPr marL="0" indent="0">
              <a:lnSpc>
                <a:spcPts val="2799"/>
              </a:lnSpc>
              <a:buNone/>
            </a:pPr>
            <a:r>
              <a:rPr lang="en-US" sz="3200" kern="0" spc="-35" dirty="0">
                <a:solidFill>
                  <a:srgbClr val="E5E0DF"/>
                </a:solidFill>
                <a:latin typeface="Inter" pitchFamily="34" charset="0"/>
                <a:ea typeface="Inter" pitchFamily="34" charset="-122"/>
                <a:cs typeface="Inter" pitchFamily="34" charset="-120"/>
              </a:rPr>
              <a:t>Exponential enhancement employs mathematical formulas to manipulate pixel values, offering versatile tonal adjustments. Its application revitalizes low-contrast images, highlighting details without overemphasizing extremes. However, it requires careful parameter selection to prevent unnatural results.</a:t>
            </a:r>
            <a:endParaRPr lang="en-US" sz="3200" dirty="0"/>
          </a:p>
        </p:txBody>
      </p:sp>
      <p:pic>
        <p:nvPicPr>
          <p:cNvPr id="8" name="Picture 7">
            <a:extLst>
              <a:ext uri="{FF2B5EF4-FFF2-40B4-BE49-F238E27FC236}">
                <a16:creationId xmlns:a16="http://schemas.microsoft.com/office/drawing/2014/main" id="{E6C222B0-56BA-008A-A128-74D7F1408EC5}"/>
              </a:ext>
            </a:extLst>
          </p:cNvPr>
          <p:cNvPicPr>
            <a:picLocks noChangeAspect="1"/>
          </p:cNvPicPr>
          <p:nvPr/>
        </p:nvPicPr>
        <p:blipFill>
          <a:blip r:embed="rId4"/>
          <a:stretch>
            <a:fillRect/>
          </a:stretch>
        </p:blipFill>
        <p:spPr>
          <a:xfrm>
            <a:off x="4215161" y="0"/>
            <a:ext cx="4215161"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0" y="0"/>
            <a:ext cx="565606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Comparative Analysis</a:t>
            </a:r>
            <a:endParaRPr lang="en-US" sz="4374" dirty="0"/>
          </a:p>
        </p:txBody>
      </p:sp>
      <p:sp>
        <p:nvSpPr>
          <p:cNvPr id="5" name="Text 3"/>
          <p:cNvSpPr/>
          <p:nvPr/>
        </p:nvSpPr>
        <p:spPr>
          <a:xfrm>
            <a:off x="0" y="694373"/>
            <a:ext cx="10554414" cy="1066205"/>
          </a:xfrm>
          <a:prstGeom prst="rect">
            <a:avLst/>
          </a:prstGeom>
          <a:noFill/>
          <a:ln/>
        </p:spPr>
        <p:txBody>
          <a:bodyPr wrap="squar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Comparing the three techniques reveals distinct outcomes and effectiveness. Linear enhancement best suits images with uniform tonal distribution, while logarithmic and exponential methods excel in extreme tonal variations. Each technique has its applicability based on image characteristics</a:t>
            </a:r>
            <a:r>
              <a:rPr lang="en-US" sz="1750" kern="0" spc="-35" dirty="0">
                <a:solidFill>
                  <a:srgbClr val="E5E0DF"/>
                </a:solidFill>
                <a:latin typeface="Inter" pitchFamily="34" charset="0"/>
                <a:ea typeface="Inter" pitchFamily="34" charset="-122"/>
                <a:cs typeface="Inter" pitchFamily="34" charset="-120"/>
              </a:rPr>
              <a:t>.</a:t>
            </a:r>
          </a:p>
          <a:p>
            <a:pPr marL="0" indent="0">
              <a:lnSpc>
                <a:spcPts val="2799"/>
              </a:lnSpc>
              <a:buNone/>
            </a:pPr>
            <a:endParaRPr lang="en-US" sz="1750" dirty="0"/>
          </a:p>
        </p:txBody>
      </p:sp>
      <p:pic>
        <p:nvPicPr>
          <p:cNvPr id="19" name="Picture 18">
            <a:extLst>
              <a:ext uri="{FF2B5EF4-FFF2-40B4-BE49-F238E27FC236}">
                <a16:creationId xmlns:a16="http://schemas.microsoft.com/office/drawing/2014/main" id="{7EAA35DE-8AE3-3E3F-FDB5-B2D7081A914C}"/>
              </a:ext>
            </a:extLst>
          </p:cNvPr>
          <p:cNvPicPr>
            <a:picLocks noChangeAspect="1"/>
          </p:cNvPicPr>
          <p:nvPr/>
        </p:nvPicPr>
        <p:blipFill>
          <a:blip r:embed="rId3"/>
          <a:stretch>
            <a:fillRect/>
          </a:stretch>
        </p:blipFill>
        <p:spPr>
          <a:xfrm>
            <a:off x="0" y="1967734"/>
            <a:ext cx="3278459" cy="2849593"/>
          </a:xfrm>
          <a:prstGeom prst="rect">
            <a:avLst/>
          </a:prstGeom>
        </p:spPr>
      </p:pic>
      <p:pic>
        <p:nvPicPr>
          <p:cNvPr id="21" name="Picture 20">
            <a:extLst>
              <a:ext uri="{FF2B5EF4-FFF2-40B4-BE49-F238E27FC236}">
                <a16:creationId xmlns:a16="http://schemas.microsoft.com/office/drawing/2014/main" id="{40DFF2AA-35E5-657B-1B18-16C65CF12153}"/>
              </a:ext>
            </a:extLst>
          </p:cNvPr>
          <p:cNvPicPr>
            <a:picLocks noChangeAspect="1"/>
          </p:cNvPicPr>
          <p:nvPr/>
        </p:nvPicPr>
        <p:blipFill>
          <a:blip r:embed="rId4"/>
          <a:stretch>
            <a:fillRect/>
          </a:stretch>
        </p:blipFill>
        <p:spPr>
          <a:xfrm>
            <a:off x="3278460" y="1952492"/>
            <a:ext cx="3278460" cy="2864835"/>
          </a:xfrm>
          <a:prstGeom prst="rect">
            <a:avLst/>
          </a:prstGeom>
        </p:spPr>
      </p:pic>
      <p:pic>
        <p:nvPicPr>
          <p:cNvPr id="27" name="Picture 26">
            <a:extLst>
              <a:ext uri="{FF2B5EF4-FFF2-40B4-BE49-F238E27FC236}">
                <a16:creationId xmlns:a16="http://schemas.microsoft.com/office/drawing/2014/main" id="{FC2EC9AA-FA15-77A8-5B3A-F922702BAC25}"/>
              </a:ext>
            </a:extLst>
          </p:cNvPr>
          <p:cNvPicPr>
            <a:picLocks noChangeAspect="1"/>
          </p:cNvPicPr>
          <p:nvPr/>
        </p:nvPicPr>
        <p:blipFill>
          <a:blip r:embed="rId5"/>
          <a:stretch>
            <a:fillRect/>
          </a:stretch>
        </p:blipFill>
        <p:spPr>
          <a:xfrm>
            <a:off x="7928517" y="1952491"/>
            <a:ext cx="3278461" cy="2864835"/>
          </a:xfrm>
          <a:prstGeom prst="rect">
            <a:avLst/>
          </a:prstGeom>
        </p:spPr>
      </p:pic>
      <p:pic>
        <p:nvPicPr>
          <p:cNvPr id="29" name="Picture 28">
            <a:extLst>
              <a:ext uri="{FF2B5EF4-FFF2-40B4-BE49-F238E27FC236}">
                <a16:creationId xmlns:a16="http://schemas.microsoft.com/office/drawing/2014/main" id="{0F144DF8-7F1F-58C6-725F-9319ED08B387}"/>
              </a:ext>
            </a:extLst>
          </p:cNvPr>
          <p:cNvPicPr>
            <a:picLocks noChangeAspect="1"/>
          </p:cNvPicPr>
          <p:nvPr/>
        </p:nvPicPr>
        <p:blipFill>
          <a:blip r:embed="rId6"/>
          <a:stretch>
            <a:fillRect/>
          </a:stretch>
        </p:blipFill>
        <p:spPr>
          <a:xfrm>
            <a:off x="11206978" y="1967734"/>
            <a:ext cx="3278461" cy="2849592"/>
          </a:xfrm>
          <a:prstGeom prst="rect">
            <a:avLst/>
          </a:prstGeom>
        </p:spPr>
      </p:pic>
      <p:pic>
        <p:nvPicPr>
          <p:cNvPr id="31" name="Picture 30">
            <a:extLst>
              <a:ext uri="{FF2B5EF4-FFF2-40B4-BE49-F238E27FC236}">
                <a16:creationId xmlns:a16="http://schemas.microsoft.com/office/drawing/2014/main" id="{D300D372-7934-9F3C-41AA-64C93916934D}"/>
              </a:ext>
            </a:extLst>
          </p:cNvPr>
          <p:cNvPicPr>
            <a:picLocks noChangeAspect="1"/>
          </p:cNvPicPr>
          <p:nvPr/>
        </p:nvPicPr>
        <p:blipFill>
          <a:blip r:embed="rId7"/>
          <a:stretch>
            <a:fillRect/>
          </a:stretch>
        </p:blipFill>
        <p:spPr>
          <a:xfrm>
            <a:off x="4016834" y="5091046"/>
            <a:ext cx="3278460" cy="2864834"/>
          </a:xfrm>
          <a:prstGeom prst="rect">
            <a:avLst/>
          </a:prstGeom>
        </p:spPr>
      </p:pic>
      <p:pic>
        <p:nvPicPr>
          <p:cNvPr id="33" name="Picture 32">
            <a:extLst>
              <a:ext uri="{FF2B5EF4-FFF2-40B4-BE49-F238E27FC236}">
                <a16:creationId xmlns:a16="http://schemas.microsoft.com/office/drawing/2014/main" id="{99BF3C21-1954-B754-B607-8E2756C497F5}"/>
              </a:ext>
            </a:extLst>
          </p:cNvPr>
          <p:cNvPicPr>
            <a:picLocks noChangeAspect="1"/>
          </p:cNvPicPr>
          <p:nvPr/>
        </p:nvPicPr>
        <p:blipFill>
          <a:blip r:embed="rId8"/>
          <a:stretch>
            <a:fillRect/>
          </a:stretch>
        </p:blipFill>
        <p:spPr>
          <a:xfrm>
            <a:off x="7295294" y="5091044"/>
            <a:ext cx="3278459" cy="2864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p:cNvPicPr>
            <a:picLocks noChangeAspect="1"/>
          </p:cNvPicPr>
          <p:nvPr/>
        </p:nvPicPr>
        <p:blipFill>
          <a:blip r:embed="rId3"/>
          <a:srcRect/>
          <a:stretch/>
        </p:blipFill>
        <p:spPr>
          <a:xfrm>
            <a:off x="281406" y="222305"/>
            <a:ext cx="6370872" cy="3703641"/>
          </a:xfrm>
          <a:prstGeom prst="rect">
            <a:avLst/>
          </a:prstGeom>
        </p:spPr>
      </p:pic>
      <p:sp>
        <p:nvSpPr>
          <p:cNvPr id="6" name="Text 3"/>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8" name="Picture 7">
            <a:extLst>
              <a:ext uri="{FF2B5EF4-FFF2-40B4-BE49-F238E27FC236}">
                <a16:creationId xmlns:a16="http://schemas.microsoft.com/office/drawing/2014/main" id="{B7F0D130-711D-8D2D-7112-461A0408B259}"/>
              </a:ext>
            </a:extLst>
          </p:cNvPr>
          <p:cNvPicPr>
            <a:picLocks noChangeAspect="1"/>
          </p:cNvPicPr>
          <p:nvPr/>
        </p:nvPicPr>
        <p:blipFill>
          <a:blip r:embed="rId4"/>
          <a:stretch>
            <a:fillRect/>
          </a:stretch>
        </p:blipFill>
        <p:spPr>
          <a:xfrm>
            <a:off x="7741970" y="222306"/>
            <a:ext cx="6370872" cy="3703641"/>
          </a:xfrm>
          <a:prstGeom prst="rect">
            <a:avLst/>
          </a:prstGeom>
        </p:spPr>
      </p:pic>
      <p:pic>
        <p:nvPicPr>
          <p:cNvPr id="10" name="Picture 9">
            <a:extLst>
              <a:ext uri="{FF2B5EF4-FFF2-40B4-BE49-F238E27FC236}">
                <a16:creationId xmlns:a16="http://schemas.microsoft.com/office/drawing/2014/main" id="{07A52DA6-E50C-77E4-466D-0FBB8C60E17F}"/>
              </a:ext>
            </a:extLst>
          </p:cNvPr>
          <p:cNvPicPr>
            <a:picLocks noChangeAspect="1"/>
          </p:cNvPicPr>
          <p:nvPr/>
        </p:nvPicPr>
        <p:blipFill>
          <a:blip r:embed="rId5"/>
          <a:stretch>
            <a:fillRect/>
          </a:stretch>
        </p:blipFill>
        <p:spPr>
          <a:xfrm>
            <a:off x="4064989" y="4303655"/>
            <a:ext cx="6370872" cy="3703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3454197" y="2156066"/>
            <a:ext cx="7217212" cy="1326995"/>
          </a:xfrm>
          <a:prstGeom prst="rect">
            <a:avLst/>
          </a:prstGeom>
          <a:noFill/>
          <a:ln/>
        </p:spPr>
        <p:txBody>
          <a:bodyPr wrap="none" rtlCol="0" anchor="t"/>
          <a:lstStyle/>
          <a:p>
            <a:pPr marL="0" indent="0">
              <a:lnSpc>
                <a:spcPts val="5468"/>
              </a:lnSpc>
              <a:buNone/>
            </a:pPr>
            <a:r>
              <a:rPr lang="en-US" sz="5400" b="1" kern="0" spc="-131" dirty="0">
                <a:solidFill>
                  <a:srgbClr val="FFFFFF"/>
                </a:solidFill>
                <a:latin typeface="Inter" pitchFamily="34" charset="0"/>
                <a:ea typeface="Inter" pitchFamily="34" charset="-122"/>
                <a:cs typeface="Inter" pitchFamily="34" charset="-120"/>
              </a:rPr>
              <a:t>Applications and Use Cases</a:t>
            </a:r>
            <a:endParaRPr lang="en-US" sz="5400" dirty="0"/>
          </a:p>
        </p:txBody>
      </p:sp>
      <p:sp>
        <p:nvSpPr>
          <p:cNvPr id="5" name="Text 3"/>
          <p:cNvSpPr/>
          <p:nvPr/>
        </p:nvSpPr>
        <p:spPr>
          <a:xfrm>
            <a:off x="3331225" y="3672632"/>
            <a:ext cx="8321182" cy="1421606"/>
          </a:xfrm>
          <a:prstGeom prst="rect">
            <a:avLst/>
          </a:prstGeom>
          <a:noFill/>
          <a:ln/>
        </p:spPr>
        <p:txBody>
          <a:bodyPr wrap="square" rtlCol="0" anchor="t"/>
          <a:lstStyle/>
          <a:p>
            <a:pPr marL="0" indent="0">
              <a:lnSpc>
                <a:spcPts val="2799"/>
              </a:lnSpc>
              <a:buNone/>
            </a:pPr>
            <a:r>
              <a:rPr lang="en-US" sz="3600" kern="0" spc="-35" dirty="0">
                <a:solidFill>
                  <a:srgbClr val="E5E0DF"/>
                </a:solidFill>
                <a:latin typeface="Inter" pitchFamily="34" charset="0"/>
                <a:ea typeface="Inter" pitchFamily="34" charset="-122"/>
                <a:cs typeface="Inter" pitchFamily="34" charset="-120"/>
              </a:rPr>
              <a:t>Contrast enhancement finds applications in medical imaging, satellite analysis, and photography. It enhances diagnostic accuracy in medical images, aids in terrain analysis via satellites, and improves visual appeal in photography. These techniques play a crucial role in extracting meaningful information from visual data.</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435</Words>
  <Application>Microsoft Office PowerPoint</Application>
  <PresentationFormat>Custom</PresentationFormat>
  <Paragraphs>32</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Jatin Kumar</cp:lastModifiedBy>
  <cp:revision>6</cp:revision>
  <dcterms:created xsi:type="dcterms:W3CDTF">2023-11-30T08:35:55Z</dcterms:created>
  <dcterms:modified xsi:type="dcterms:W3CDTF">2023-11-30T10:51:57Z</dcterms:modified>
</cp:coreProperties>
</file>